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2490050-49AC-4CDA-8AF1-4F3A4123C506}">
  <a:tblStyle styleId="{C2490050-49AC-4CDA-8AF1-4F3A4123C5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814cf7d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814cf7d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b9a0b074_1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cb9a0b074_1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965474a9_3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e965474a9_3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b9a0b07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cb9a0b07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b9a0b074_1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cb9a0b074_1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591d0057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591d0057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2363054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2363054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251bb473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251bb473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251bb473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251bb473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23630543_1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23630543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b9a0b074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b9a0b074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b9a0b074_1_1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b9a0b074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Columbia Elementary School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75" y="2323275"/>
            <a:ext cx="6331500" cy="134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School Improvement Plan 2019-2020</a:t>
            </a:r>
            <a:endParaRPr b="1" sz="2400"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925" y="1723250"/>
            <a:ext cx="2085467" cy="2156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4252050" y="74725"/>
            <a:ext cx="4891800" cy="30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Vocabulary is a key gateway to comprehension</a:t>
            </a:r>
            <a:endParaRPr/>
          </a:p>
        </p:txBody>
      </p:sp>
      <p:grpSp>
        <p:nvGrpSpPr>
          <p:cNvPr id="146" name="Google Shape;146;p22"/>
          <p:cNvGrpSpPr/>
          <p:nvPr/>
        </p:nvGrpSpPr>
        <p:grpSpPr>
          <a:xfrm flipH="1">
            <a:off x="5702825" y="2225036"/>
            <a:ext cx="2192765" cy="2646564"/>
            <a:chOff x="-1431259" y="156329"/>
            <a:chExt cx="9592149" cy="2646564"/>
          </a:xfrm>
        </p:grpSpPr>
        <p:pic>
          <p:nvPicPr>
            <p:cNvPr id="147" name="Google Shape;147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276774" y="297918"/>
              <a:ext cx="9437663" cy="2504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48" name="Google Shape;148;p22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2">
              <a:off x="1503018" y="239953"/>
              <a:ext cx="3723529" cy="382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22"/>
            <p:cNvSpPr txBox="1"/>
            <p:nvPr/>
          </p:nvSpPr>
          <p:spPr>
            <a:xfrm>
              <a:off x="-1431259" y="677953"/>
              <a:ext cx="77124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0000"/>
                  </a:solidFill>
                  <a:latin typeface="Raleway"/>
                  <a:ea typeface="Raleway"/>
                  <a:cs typeface="Raleway"/>
                  <a:sym typeface="Raleway"/>
                </a:rPr>
                <a:t>One Year of Growth</a:t>
              </a:r>
              <a:endParaRPr b="1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Students achieving at least one year of growth in vocabulary in 3rd grade will support </a:t>
              </a: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improvement</a:t>
              </a: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 in reading comprehension</a:t>
              </a: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.</a:t>
              </a:r>
              <a:endParaRPr b="1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50" name="Google Shape;15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75" y="0"/>
            <a:ext cx="4216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56" name="Google Shape;156;p23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Fourth Grade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8" name="Google Shape;158;p23"/>
          <p:cNvSpPr txBox="1"/>
          <p:nvPr>
            <p:ph idx="4294967295" type="body"/>
          </p:nvPr>
        </p:nvSpPr>
        <p:spPr>
          <a:xfrm>
            <a:off x="2855550" y="1377475"/>
            <a:ext cx="34329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Mathematics proficiency is low in all areas assessed by iReady (numbers and operations, algebra and algebraic thinking, measurement and data, and geometry).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Numbers and operations is foundational for all areas of mathematics</a:t>
            </a:r>
            <a:endParaRPr sz="1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Students achieving at least one year of growth in numbers and operations will have the foundation to continue growing in mathematical proficiency.</a:t>
            </a:r>
            <a:br>
              <a:rPr lang="en" sz="1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12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Timeline</a:t>
            </a:r>
            <a:endParaRPr>
              <a:solidFill>
                <a:schemeClr val="lt2"/>
              </a:solidFill>
            </a:endParaRPr>
          </a:p>
        </p:txBody>
      </p:sp>
      <p:graphicFrame>
        <p:nvGraphicFramePr>
          <p:cNvPr id="164" name="Google Shape;164;p24"/>
          <p:cNvGraphicFramePr/>
          <p:nvPr/>
        </p:nvGraphicFramePr>
        <p:xfrm>
          <a:off x="323100" y="239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{C2490050-49AC-4CDA-8AF1-4F3A4123C506}</a:tableStyleId>
              </a:tblPr>
              <a:tblGrid>
                <a:gridCol w="710225"/>
                <a:gridCol w="710225"/>
                <a:gridCol w="710225"/>
                <a:gridCol w="382850"/>
                <a:gridCol w="1037600"/>
                <a:gridCol w="710225"/>
                <a:gridCol w="710225"/>
                <a:gridCol w="710225"/>
                <a:gridCol w="710225"/>
                <a:gridCol w="710225"/>
                <a:gridCol w="710225"/>
                <a:gridCol w="710225"/>
              </a:tblGrid>
              <a:tr h="7191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2019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 hMerge="1"/>
                <a:tc hMerge="1"/>
                <a:tc hMerge="1"/>
                <a:tc gridSpan="8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2020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cxnSp>
        <p:nvCxnSpPr>
          <p:cNvPr id="165" name="Google Shape;165;p24"/>
          <p:cNvCxnSpPr/>
          <p:nvPr/>
        </p:nvCxnSpPr>
        <p:spPr>
          <a:xfrm rot="10800000">
            <a:off x="569975" y="1439375"/>
            <a:ext cx="0" cy="95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66" name="Google Shape;166;p24"/>
          <p:cNvSpPr txBox="1"/>
          <p:nvPr>
            <p:ph type="title"/>
          </p:nvPr>
        </p:nvSpPr>
        <p:spPr>
          <a:xfrm>
            <a:off x="646175" y="1139075"/>
            <a:ext cx="2315700" cy="5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September- </a:t>
            </a:r>
            <a:r>
              <a:rPr lang="en" sz="1800">
                <a:solidFill>
                  <a:srgbClr val="FF0000"/>
                </a:solidFill>
              </a:rPr>
              <a:t>October 2019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67" name="Google Shape;167;p24"/>
          <p:cNvSpPr txBox="1"/>
          <p:nvPr>
            <p:ph idx="4294967295" type="body"/>
          </p:nvPr>
        </p:nvSpPr>
        <p:spPr>
          <a:xfrm>
            <a:off x="646175" y="1747075"/>
            <a:ext cx="18441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/>
              <a:t>Data review and staff input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68" name="Google Shape;168;p24"/>
          <p:cNvSpPr txBox="1"/>
          <p:nvPr>
            <p:ph type="title"/>
          </p:nvPr>
        </p:nvSpPr>
        <p:spPr>
          <a:xfrm>
            <a:off x="3251009" y="3668337"/>
            <a:ext cx="2315700" cy="39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February</a:t>
            </a:r>
            <a:r>
              <a:rPr lang="en" sz="1800">
                <a:solidFill>
                  <a:srgbClr val="FF0000"/>
                </a:solidFill>
              </a:rPr>
              <a:t> 2020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69" name="Google Shape;169;p24"/>
          <p:cNvSpPr txBox="1"/>
          <p:nvPr>
            <p:ph idx="4294967295" type="body"/>
          </p:nvPr>
        </p:nvSpPr>
        <p:spPr>
          <a:xfrm>
            <a:off x="3251009" y="3993750"/>
            <a:ext cx="23157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Review of progress and strategy refinements</a:t>
            </a:r>
            <a:endParaRPr sz="1400"/>
          </a:p>
        </p:txBody>
      </p:sp>
      <p:sp>
        <p:nvSpPr>
          <p:cNvPr id="170" name="Google Shape;170;p24"/>
          <p:cNvSpPr txBox="1"/>
          <p:nvPr>
            <p:ph type="title"/>
          </p:nvPr>
        </p:nvSpPr>
        <p:spPr>
          <a:xfrm>
            <a:off x="2754971" y="1235050"/>
            <a:ext cx="1978200" cy="39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November 2019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71" name="Google Shape;171;p24"/>
          <p:cNvSpPr txBox="1"/>
          <p:nvPr>
            <p:ph idx="4294967295" type="body"/>
          </p:nvPr>
        </p:nvSpPr>
        <p:spPr>
          <a:xfrm>
            <a:off x="2836625" y="1560475"/>
            <a:ext cx="18966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Goals presented for approval</a:t>
            </a:r>
            <a:endParaRPr sz="1400"/>
          </a:p>
        </p:txBody>
      </p:sp>
      <p:sp>
        <p:nvSpPr>
          <p:cNvPr id="172" name="Google Shape;172;p24"/>
          <p:cNvSpPr txBox="1"/>
          <p:nvPr>
            <p:ph type="title"/>
          </p:nvPr>
        </p:nvSpPr>
        <p:spPr>
          <a:xfrm>
            <a:off x="6245122" y="3668337"/>
            <a:ext cx="2353200" cy="39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June</a:t>
            </a:r>
            <a:r>
              <a:rPr lang="en" sz="1800">
                <a:solidFill>
                  <a:srgbClr val="FF0000"/>
                </a:solidFill>
              </a:rPr>
              <a:t> 2020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73" name="Google Shape;173;p24"/>
          <p:cNvSpPr txBox="1"/>
          <p:nvPr>
            <p:ph idx="4294967295" type="body"/>
          </p:nvPr>
        </p:nvSpPr>
        <p:spPr>
          <a:xfrm>
            <a:off x="6245125" y="3993750"/>
            <a:ext cx="23532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Data analysis and goal review</a:t>
            </a:r>
            <a:endParaRPr sz="1400"/>
          </a:p>
        </p:txBody>
      </p:sp>
      <p:cxnSp>
        <p:nvCxnSpPr>
          <p:cNvPr id="174" name="Google Shape;174;p24"/>
          <p:cNvCxnSpPr/>
          <p:nvPr/>
        </p:nvCxnSpPr>
        <p:spPr>
          <a:xfrm>
            <a:off x="3174800" y="3113100"/>
            <a:ext cx="0" cy="82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75" name="Google Shape;175;p24"/>
          <p:cNvCxnSpPr/>
          <p:nvPr/>
        </p:nvCxnSpPr>
        <p:spPr>
          <a:xfrm rot="10800000">
            <a:off x="2754975" y="1771775"/>
            <a:ext cx="0" cy="95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76" name="Google Shape;176;p24"/>
          <p:cNvCxnSpPr/>
          <p:nvPr/>
        </p:nvCxnSpPr>
        <p:spPr>
          <a:xfrm>
            <a:off x="6168925" y="3113100"/>
            <a:ext cx="0" cy="82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>
            <p:ph type="title"/>
          </p:nvPr>
        </p:nvSpPr>
        <p:spPr>
          <a:xfrm>
            <a:off x="283100" y="712150"/>
            <a:ext cx="8801100" cy="10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Concrete and Focused Goals:</a:t>
            </a:r>
            <a:endParaRPr/>
          </a:p>
        </p:txBody>
      </p:sp>
      <p:sp>
        <p:nvSpPr>
          <p:cNvPr id="182" name="Google Shape;182;p25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5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5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5"/>
          <p:cNvSpPr txBox="1"/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All fourth grade students will achieve at least one year of growth in numbers and operations as measured by end-of-year iReady scale score. </a:t>
            </a:r>
            <a:endParaRPr b="0" sz="1400">
              <a:solidFill>
                <a:schemeClr val="lt1"/>
              </a:solidFill>
            </a:endParaRPr>
          </a:p>
        </p:txBody>
      </p:sp>
      <p:sp>
        <p:nvSpPr>
          <p:cNvPr id="186" name="Google Shape;186;p25"/>
          <p:cNvSpPr txBox="1"/>
          <p:nvPr>
            <p:ph type="title"/>
          </p:nvPr>
        </p:nvSpPr>
        <p:spPr>
          <a:xfrm>
            <a:off x="447975" y="2061900"/>
            <a:ext cx="2481600" cy="21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All kindergarten students will achieve proficiency in phonological awareness by June 10, 2020 as measured by Heggerty end-of-year assessment.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87" name="Google Shape;187;p25"/>
          <p:cNvSpPr txBox="1"/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All third grade students will achieve at least one year of growth in vocabulary as measured by end-of-year iReady scale score. </a:t>
            </a:r>
            <a:endParaRPr b="0"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93" name="Google Shape;193;p26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 txBox="1"/>
          <p:nvPr/>
        </p:nvSpPr>
        <p:spPr>
          <a:xfrm>
            <a:off x="2855550" y="947500"/>
            <a:ext cx="3432900" cy="9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Comments and Questions: 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5" name="Google Shape;195;p26"/>
          <p:cNvSpPr txBox="1"/>
          <p:nvPr>
            <p:ph idx="4294967295" type="body"/>
          </p:nvPr>
        </p:nvSpPr>
        <p:spPr>
          <a:xfrm>
            <a:off x="2855550" y="1874975"/>
            <a:ext cx="3432900" cy="11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Thank you for your support!</a:t>
            </a:r>
            <a:endParaRPr b="1" u="sng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6" name="Google Shape;196;p26"/>
          <p:cNvSpPr txBox="1"/>
          <p:nvPr/>
        </p:nvSpPr>
        <p:spPr>
          <a:xfrm>
            <a:off x="2855550" y="3495513"/>
            <a:ext cx="21030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97" name="Google Shape;19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9325" y="2487125"/>
            <a:ext cx="2139900" cy="2213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80" name="Google Shape;80;p14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2855550" y="499225"/>
            <a:ext cx="3432900" cy="95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Data Sources Analyzed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2" name="Google Shape;82;p14"/>
          <p:cNvSpPr txBox="1"/>
          <p:nvPr>
            <p:ph idx="4294967295" type="body"/>
          </p:nvPr>
        </p:nvSpPr>
        <p:spPr>
          <a:xfrm>
            <a:off x="2855550" y="1383600"/>
            <a:ext cx="3432900" cy="3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WaKIDS (kindergarten readiness)</a:t>
            </a:r>
            <a:endParaRPr b="1" sz="1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Fall iReady Reading and Mathematics</a:t>
            </a:r>
            <a:endParaRPr b="1" sz="1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Fall Acadience data</a:t>
            </a:r>
            <a:endParaRPr b="1" sz="1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SWIS Behavior Data</a:t>
            </a:r>
            <a:endParaRPr b="1" sz="1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Spring 2019 Smarter Balanced Assessment Scores</a:t>
            </a:r>
            <a:endParaRPr b="1" sz="1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Attendance Information</a:t>
            </a:r>
            <a:endParaRPr b="1" sz="1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Demographic Data</a:t>
            </a:r>
            <a:br>
              <a:rPr b="1" lang="en" sz="1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1" sz="12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4294967295" type="title"/>
          </p:nvPr>
        </p:nvSpPr>
        <p:spPr>
          <a:xfrm>
            <a:off x="535775" y="712150"/>
            <a:ext cx="5197200" cy="1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FF0000"/>
                </a:solidFill>
              </a:rPr>
              <a:t>Data Review Process: Data Carousel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88" name="Google Shape;88;p15"/>
          <p:cNvSpPr txBox="1"/>
          <p:nvPr>
            <p:ph idx="4294967295" type="title"/>
          </p:nvPr>
        </p:nvSpPr>
        <p:spPr>
          <a:xfrm>
            <a:off x="535775" y="1917250"/>
            <a:ext cx="5197200" cy="26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Whole staff review of all available school data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❖"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Phase 1: Small groups rotate between multiple data stations and record observations without inferences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❖"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Phase 2: Groups rotate again and highlight most critical elements that impact district goals.</a:t>
            </a:r>
            <a:endParaRPr b="0"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2900" y="1556500"/>
            <a:ext cx="3020850" cy="19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95" name="Google Shape;95;p16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2855550" y="621550"/>
            <a:ext cx="34329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Building Leadership Team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" name="Google Shape;97;p16"/>
          <p:cNvSpPr txBox="1"/>
          <p:nvPr>
            <p:ph idx="4294967295" type="body"/>
          </p:nvPr>
        </p:nvSpPr>
        <p:spPr>
          <a:xfrm>
            <a:off x="2855550" y="1337175"/>
            <a:ext cx="3432900" cy="34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aleway"/>
                <a:ea typeface="Raleway"/>
                <a:cs typeface="Raleway"/>
                <a:sym typeface="Raleway"/>
              </a:rPr>
              <a:t>Analyze whole staff observations for themes and commonalities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Raleway"/>
              <a:buChar char="➔"/>
            </a:pPr>
            <a:r>
              <a:rPr b="1" lang="en" sz="12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Previous building priorities improved</a:t>
            </a:r>
            <a:br>
              <a:rPr lang="en" sz="12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Phonological awareness and high frequency words much better than previous years; Behavior and attendance greatly improved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Raleway"/>
              <a:buChar char="➔"/>
            </a:pPr>
            <a:r>
              <a:rPr b="1" lang="en" sz="12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Third grade reading impacted by vocabulary weakness</a:t>
            </a:r>
            <a:br>
              <a:rPr lang="en" sz="12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Vocabulary is key to comprehension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  <a:buSzPts val="1400"/>
              <a:buFont typeface="Raleway"/>
              <a:buChar char="➔"/>
            </a:pPr>
            <a:r>
              <a:rPr b="1" lang="en" sz="12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Fourth grade mathematics low overall</a:t>
            </a:r>
            <a:br>
              <a:rPr lang="en" sz="12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Foundational skills need addressed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283100" y="712150"/>
            <a:ext cx="8631600" cy="42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Instructional staff strategy brainstorming session: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What works and what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haven’t we tried?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103" name="Google Shape;103;p17"/>
          <p:cNvGrpSpPr/>
          <p:nvPr/>
        </p:nvGrpSpPr>
        <p:grpSpPr>
          <a:xfrm>
            <a:off x="6738938" y="2464029"/>
            <a:ext cx="2212050" cy="2537076"/>
            <a:chOff x="6803275" y="395363"/>
            <a:chExt cx="2212050" cy="2537076"/>
          </a:xfrm>
        </p:grpSpPr>
        <p:pic>
          <p:nvPicPr>
            <p:cNvPr id="104" name="Google Shape;104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05" name="Google Shape;105;p17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17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en">
                  <a:solidFill>
                    <a:srgbClr val="FF0000"/>
                  </a:solidFill>
                  <a:latin typeface="Raleway"/>
                  <a:ea typeface="Raleway"/>
                  <a:cs typeface="Raleway"/>
                  <a:sym typeface="Raleway"/>
                </a:rPr>
                <a:t>Best Practices and Resources</a:t>
              </a:r>
              <a:endParaRPr b="1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What does research tell us and what is needed to make implementing key strategies possible?</a:t>
              </a:r>
              <a:endParaRPr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283100" y="712150"/>
            <a:ext cx="8622300" cy="4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Consider all possibilities: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12" name="Google Shape;112;p18"/>
          <p:cNvGrpSpPr/>
          <p:nvPr/>
        </p:nvGrpSpPr>
        <p:grpSpPr>
          <a:xfrm>
            <a:off x="6813023" y="1846600"/>
            <a:ext cx="2180196" cy="2419609"/>
            <a:chOff x="6803275" y="395363"/>
            <a:chExt cx="2212050" cy="2537076"/>
          </a:xfrm>
        </p:grpSpPr>
        <p:pic>
          <p:nvPicPr>
            <p:cNvPr id="113" name="Google Shape;113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14" name="Google Shape;114;p18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18"/>
            <p:cNvSpPr txBox="1"/>
            <p:nvPr/>
          </p:nvSpPr>
          <p:spPr>
            <a:xfrm rot="-2139">
              <a:off x="6944856" y="570363"/>
              <a:ext cx="1928700" cy="225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en">
                  <a:solidFill>
                    <a:srgbClr val="FF0000"/>
                  </a:solidFill>
                  <a:latin typeface="Raleway"/>
                  <a:ea typeface="Raleway"/>
                  <a:cs typeface="Raleway"/>
                  <a:sym typeface="Raleway"/>
                </a:rPr>
                <a:t>Strategies</a:t>
              </a:r>
              <a:endParaRPr b="1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-3048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aleway"/>
                <a:buChar char="❖"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All voices equally valued and represented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-3048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aleway"/>
                <a:buChar char="❖"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Ideas presented without concern for resource barriers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-3048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aleway"/>
                <a:buChar char="❖"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Grounded in success and research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16" name="Google Shape;116;p18"/>
          <p:cNvPicPr preferRelativeResize="0"/>
          <p:nvPr/>
        </p:nvPicPr>
        <p:blipFill rotWithShape="1">
          <a:blip r:embed="rId5">
            <a:alphaModFix/>
          </a:blip>
          <a:srcRect b="0" l="-2780" r="2779" t="5802"/>
          <a:stretch/>
        </p:blipFill>
        <p:spPr>
          <a:xfrm>
            <a:off x="1010725" y="1846575"/>
            <a:ext cx="2076324" cy="30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 rotWithShape="1">
          <a:blip r:embed="rId6">
            <a:alphaModFix/>
          </a:blip>
          <a:srcRect b="0" l="0" r="0" t="4085"/>
          <a:stretch/>
        </p:blipFill>
        <p:spPr>
          <a:xfrm>
            <a:off x="3434500" y="1846571"/>
            <a:ext cx="1977917" cy="300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4832750" y="980400"/>
            <a:ext cx="4033800" cy="318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0000"/>
                </a:solidFill>
              </a:rPr>
              <a:t>Key Considerations:</a:t>
            </a:r>
            <a:endParaRPr sz="3000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 sz="1800">
                <a:solidFill>
                  <a:srgbClr val="000000"/>
                </a:solidFill>
              </a:rPr>
              <a:t>Equity Lens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 sz="1800">
                <a:solidFill>
                  <a:srgbClr val="000000"/>
                </a:solidFill>
              </a:rPr>
              <a:t>Maintain focus in areas of success 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Prepare for transition to middle school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Bridge school readiness gaps early and aggressively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Entire staff effort toward building goals: We </a:t>
            </a:r>
            <a:r>
              <a:rPr i="1" lang="en" sz="1800"/>
              <a:t>all</a:t>
            </a:r>
            <a:r>
              <a:rPr lang="en" sz="1800"/>
              <a:t> support </a:t>
            </a:r>
            <a:r>
              <a:rPr i="1" lang="en" sz="1800"/>
              <a:t>all</a:t>
            </a:r>
            <a:r>
              <a:rPr lang="en" sz="1800"/>
              <a:t> students</a:t>
            </a:r>
            <a:endParaRPr sz="1800"/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400" y="587225"/>
            <a:ext cx="3437625" cy="328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9" name="Google Shape;129;p20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Growth vs Proficiency</a:t>
            </a:r>
            <a:endParaRPr b="1" sz="24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1" name="Google Shape;131;p20"/>
          <p:cNvSpPr txBox="1"/>
          <p:nvPr>
            <p:ph idx="4294967295" type="body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Goals developed with intentional focus on growth or proficiency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Growth</a:t>
            </a:r>
            <a:endParaRPr b="1" sz="1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Students must make more than one year of growth to close achievement and opportunity gaps. One year of growth is the minimum desired result regardless of proficiency.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Proficiency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Learners performing at grade level are considered proficient.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idx="1" type="subTitle"/>
          </p:nvPr>
        </p:nvSpPr>
        <p:spPr>
          <a:xfrm>
            <a:off x="265500" y="653700"/>
            <a:ext cx="4045200" cy="434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0000"/>
                </a:solidFill>
              </a:rPr>
              <a:t>Kindergarten</a:t>
            </a:r>
            <a:endParaRPr b="1" sz="3000">
              <a:solidFill>
                <a:srgbClr val="FF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31.7%  of Woodland Primary students entered kindergarten ready for school in 2018-19 (WaKIDS).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Phonological awareness is foundational for learning to read. 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This area of focus has improved greatly as a result of significant effort. A yearly priority must remain 100% proficiency for all kindergarteners.</a:t>
            </a:r>
            <a:endParaRPr sz="1800"/>
          </a:p>
        </p:txBody>
      </p:sp>
      <p:sp>
        <p:nvSpPr>
          <p:cNvPr id="137" name="Google Shape;137;p21"/>
          <p:cNvSpPr txBox="1"/>
          <p:nvPr/>
        </p:nvSpPr>
        <p:spPr>
          <a:xfrm>
            <a:off x="283100" y="4654975"/>
            <a:ext cx="62442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589675" cy="373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700200"/>
            <a:ext cx="2969925" cy="14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8725" y="3700200"/>
            <a:ext cx="1732950" cy="14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